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74" r:id="rId8"/>
    <p:sldId id="265" r:id="rId9"/>
    <p:sldId id="271" r:id="rId10"/>
    <p:sldId id="264" r:id="rId11"/>
    <p:sldId id="272" r:id="rId12"/>
    <p:sldId id="270" r:id="rId13"/>
    <p:sldId id="27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260" autoAdjust="0"/>
  </p:normalViewPr>
  <p:slideViewPr>
    <p:cSldViewPr snapToGrid="0">
      <p:cViewPr varScale="1">
        <p:scale>
          <a:sx n="85" d="100"/>
          <a:sy n="85" d="100"/>
        </p:scale>
        <p:origin x="15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CDBF3-A8C2-47F6-8032-D0473C55FA6E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CA068-B0AE-43EE-A0C7-E230485FD8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2689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878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404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110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081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011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7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73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411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66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679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94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570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3569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3CA068-B0AE-43EE-A0C7-E230485FD8A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04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47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37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93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7236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3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57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632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54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623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096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94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CD30B4-90BE-47D8-8884-A3248F0204D9}" type="datetimeFigureOut">
              <a:rPr lang="en-IN" smtClean="0"/>
              <a:t>24/04/20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0B0C57F-1D0C-4E52-9287-25CE98A2A22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26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hyperlink" Target="http://archive.ics.uci.edu/ml/datasets/Arrhythmia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3577" y="389201"/>
            <a:ext cx="6018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CSC 522 – Spring 2020 Automated Learning and Data Analysis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1007982" y="1091401"/>
            <a:ext cx="1060969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Arrhythmia Prediction and Diagnosis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Data Analysis</a:t>
            </a:r>
          </a:p>
        </p:txBody>
      </p:sp>
      <p:sp>
        <p:nvSpPr>
          <p:cNvPr id="4" name="Rectangle 3"/>
          <p:cNvSpPr/>
          <p:nvPr/>
        </p:nvSpPr>
        <p:spPr>
          <a:xfrm>
            <a:off x="3260453" y="3363261"/>
            <a:ext cx="567738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Presented By:</a:t>
            </a: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Group: P21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Mangalnathan Vijayagopal – mvijaya2</a:t>
            </a:r>
          </a:p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Nishcal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Badarinath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Kashyap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nkashya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Pawandeep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Mendiratta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psmendir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Shreyas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Chikkballapur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Muralidhara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schikkb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P21 - Mangalnathan Vijayagopal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23A11B-39A1-834A-82E7-B35EE38BB9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6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1"/>
    </mc:Choice>
    <mc:Fallback>
      <p:transition spd="slow" advTm="11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3645" y="242038"/>
            <a:ext cx="86594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1D – Convolutional Neural Network - Method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Shreyas Chikkballapur Muralidhara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C1B0F9-F1AC-4079-9F30-9F70FD852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91" y="4618495"/>
            <a:ext cx="7203628" cy="1674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868634-6A74-4163-AC43-38DB13878F1C}"/>
              </a:ext>
            </a:extLst>
          </p:cNvPr>
          <p:cNvSpPr txBox="1"/>
          <p:nvPr/>
        </p:nvSpPr>
        <p:spPr>
          <a:xfrm>
            <a:off x="347525" y="1159478"/>
            <a:ext cx="1149694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Model is divided into 2 blocks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Convolution block – 1D Convolution layers and Dropout.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Fully Connected block – Extract features required for class prediction. </a:t>
            </a:r>
          </a:p>
          <a:p>
            <a:pPr>
              <a:buClr>
                <a:schemeClr val="accent1"/>
              </a:buClr>
            </a:pPr>
            <a:endParaRPr lang="en-US"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2000" dirty="0"/>
              <a:t>Compiling model with Weighted Loss Function to penalize misclassification of imbalanced classes.</a:t>
            </a:r>
          </a:p>
          <a:p>
            <a:pPr>
              <a:buClr>
                <a:schemeClr val="accent1"/>
              </a:buClr>
            </a:pPr>
            <a:endParaRPr lang="en-IN"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Hyper-parameters: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Optimizer – Adam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Learning Rate – 0.01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Batch size – 16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Epoch - 20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633ED1-73E2-3B4B-91F2-C5F581CCF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1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08"/>
    </mc:Choice>
    <mc:Fallback>
      <p:transition spd="slow" advTm="41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988" y="242038"/>
            <a:ext cx="83107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1D – Convolutional Neural Network - Result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Shreyas Chikkballapur Muralidhara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6A151-2E84-45D5-A27D-74E610EDFA87}"/>
              </a:ext>
            </a:extLst>
          </p:cNvPr>
          <p:cNvSpPr txBox="1"/>
          <p:nvPr/>
        </p:nvSpPr>
        <p:spPr>
          <a:xfrm>
            <a:off x="710550" y="1245807"/>
            <a:ext cx="1048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 Test Accuracy for model is 69.85%, while the validation accuracy is 70.63%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F8EE1-8615-4BA3-81A0-102EEC641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013" y="1678651"/>
            <a:ext cx="5110404" cy="4168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17E3E4-AD53-4BF1-B127-D3244D7BB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501" y="1694149"/>
            <a:ext cx="3181350" cy="2190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5CF254-7352-4629-9ABF-C0E79066C7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3113" y="3805945"/>
            <a:ext cx="3286125" cy="22383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A9DFE3-5A59-C242-9F30-41AB8F2456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67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55"/>
    </mc:Choice>
    <mc:Fallback>
      <p:transition spd="slow" advTm="23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3911" y="417855"/>
            <a:ext cx="214674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Discussion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Shreyas Chikkballapur Muralidhara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065" y="1799303"/>
            <a:ext cx="114090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800" dirty="0"/>
              <a:t>For SVM, the data is linearly separated. From our work, we conclude that linear kernel works best for the data set by comparing accuracy scores with other multi-dimensional kernels.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800" dirty="0"/>
              <a:t>For KNN, this was a novel approach which was not implemented in prior related work.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800" dirty="0"/>
              <a:t>Random Forest is equally good as PCA for feature selection.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800" dirty="0"/>
              <a:t>None of the related work referenced has implemented 1D-CNN and MLP. </a:t>
            </a:r>
            <a:endParaRPr lang="en-IN" sz="36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5CE0783-1322-AA47-B9BF-AFABD5B47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06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90"/>
    </mc:Choice>
    <mc:Fallback>
      <p:transition spd="slow" advTm="32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1151" y="307018"/>
            <a:ext cx="224202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Shreyas Chikkballapur Muralidhara</a:t>
            </a:r>
          </a:p>
        </p:txBody>
      </p:sp>
      <p:sp>
        <p:nvSpPr>
          <p:cNvPr id="4" name="Rectangle 3"/>
          <p:cNvSpPr/>
          <p:nvPr/>
        </p:nvSpPr>
        <p:spPr>
          <a:xfrm>
            <a:off x="626945" y="1300744"/>
            <a:ext cx="1102512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[1] A. Das, F. </a:t>
            </a:r>
            <a:r>
              <a:rPr lang="en-IN" dirty="0" err="1"/>
              <a:t>Catthoor</a:t>
            </a:r>
            <a:r>
              <a:rPr lang="en-IN" dirty="0"/>
              <a:t> and S. </a:t>
            </a:r>
            <a:r>
              <a:rPr lang="en-IN" dirty="0" err="1"/>
              <a:t>Schaafsma</a:t>
            </a:r>
            <a:r>
              <a:rPr lang="en-IN" dirty="0"/>
              <a:t>, "Heartbeat Classification in Wearables Using Multi-layer Perceptron and Time-Frequency Joint Distribution of ECG," 2018 IEEE/ACM International Conference on Connected Health: Applications, Systems and Engineering Technologies (CHASE), Washington, DC, USA, 2018, pp. 69-74.\newline </a:t>
            </a:r>
          </a:p>
          <a:p>
            <a:endParaRPr lang="en-IN" dirty="0"/>
          </a:p>
          <a:p>
            <a:r>
              <a:rPr lang="en-IN" dirty="0"/>
              <a:t>[2] N. Kalkstein, Y. </a:t>
            </a:r>
            <a:r>
              <a:rPr lang="en-IN" dirty="0" err="1"/>
              <a:t>Kinar</a:t>
            </a:r>
            <a:r>
              <a:rPr lang="en-IN" dirty="0"/>
              <a:t>, M. </a:t>
            </a:r>
            <a:r>
              <a:rPr lang="en-IN" dirty="0" err="1"/>
              <a:t>Na'aman</a:t>
            </a:r>
            <a:r>
              <a:rPr lang="en-IN" dirty="0"/>
              <a:t>, N. </a:t>
            </a:r>
            <a:r>
              <a:rPr lang="en-IN" dirty="0" err="1"/>
              <a:t>Neumark</a:t>
            </a:r>
            <a:r>
              <a:rPr lang="en-IN" dirty="0"/>
              <a:t> and P. </a:t>
            </a:r>
            <a:r>
              <a:rPr lang="en-IN" dirty="0" err="1"/>
              <a:t>Akiva</a:t>
            </a:r>
            <a:r>
              <a:rPr lang="en-IN" dirty="0"/>
              <a:t>, "Using machine learning to detect problems in ECG data collection," 2011 Computing in Cardiology, Hangzhou, 2011, pp. 437-440. \newline</a:t>
            </a:r>
          </a:p>
          <a:p>
            <a:endParaRPr lang="en-IN" dirty="0"/>
          </a:p>
          <a:p>
            <a:r>
              <a:rPr lang="en-IN" dirty="0"/>
              <a:t>[3]</a:t>
            </a:r>
            <a:r>
              <a:rPr lang="en-IN" dirty="0" err="1"/>
              <a:t>Martis</a:t>
            </a:r>
            <a:r>
              <a:rPr lang="en-IN" dirty="0"/>
              <a:t>, R.J., Krishnan, M.M.R., Chakraborty, C. et al. Automated Screening of Arrhythmia Using Wavelet Based Machine Learning Techniques. J Med </a:t>
            </a:r>
            <a:r>
              <a:rPr lang="en-IN" dirty="0" err="1"/>
              <a:t>Syst</a:t>
            </a:r>
            <a:r>
              <a:rPr lang="en-IN" dirty="0"/>
              <a:t> 36, 677–688 (2012). https://doi-org.prox.lib.ncsu.edu/10.1007/s10916-010-9535-7</a:t>
            </a:r>
          </a:p>
          <a:p>
            <a:endParaRPr lang="en-IN" dirty="0"/>
          </a:p>
          <a:p>
            <a:r>
              <a:rPr lang="en-IN" dirty="0"/>
              <a:t>[4] U. Desai, R. J. </a:t>
            </a:r>
            <a:r>
              <a:rPr lang="en-IN" dirty="0" err="1"/>
              <a:t>Martis</a:t>
            </a:r>
            <a:r>
              <a:rPr lang="en-IN" dirty="0"/>
              <a:t>, C. G. </a:t>
            </a:r>
            <a:r>
              <a:rPr lang="en-IN" dirty="0" err="1"/>
              <a:t>Nayak</a:t>
            </a:r>
            <a:r>
              <a:rPr lang="en-IN" dirty="0"/>
              <a:t>, </a:t>
            </a:r>
            <a:r>
              <a:rPr lang="en-IN" dirty="0" err="1"/>
              <a:t>Sarika</a:t>
            </a:r>
            <a:r>
              <a:rPr lang="en-IN" dirty="0"/>
              <a:t> K. and G. </a:t>
            </a:r>
            <a:r>
              <a:rPr lang="en-IN" dirty="0" err="1"/>
              <a:t>Seshikala</a:t>
            </a:r>
            <a:r>
              <a:rPr lang="en-IN" dirty="0"/>
              <a:t>, "Machine intelligent diagnosis of ECG for arrhythmia classification using DWT, ICA and SVM techniques," 2015 Annual IEEE India Conference (INDICON), New Delhi, 2015</a:t>
            </a:r>
          </a:p>
          <a:p>
            <a:endParaRPr lang="en-IN" dirty="0"/>
          </a:p>
          <a:p>
            <a:r>
              <a:rPr lang="en-IN" dirty="0"/>
              <a:t>[5]R. J. </a:t>
            </a:r>
            <a:r>
              <a:rPr lang="en-IN" dirty="0" err="1"/>
              <a:t>Martis</a:t>
            </a:r>
            <a:r>
              <a:rPr lang="en-IN" dirty="0"/>
              <a:t>, C. Chakraborty and A. K. Ray, "An Integrated ECG Feature Extraction Scheme Using PCA and Wavelet Transform," 2009 Annual IEEE India Conference, Gujarat, 2009, pp. 1-4.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12B446-5AB2-5A47-B6F5-DDA18FE5C5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17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4"/>
    </mc:Choice>
    <mc:Fallback>
      <p:transition spd="slow" advTm="12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11453" y="2136062"/>
            <a:ext cx="3762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Shreyas Chikkballapur Muralidhara</a:t>
            </a:r>
          </a:p>
        </p:txBody>
      </p:sp>
    </p:spTree>
    <p:extLst>
      <p:ext uri="{BB962C8B-B14F-4D97-AF65-F5344CB8AC3E}">
        <p14:creationId xmlns:p14="http://schemas.microsoft.com/office/powerpoint/2010/main" val="26995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6"/>
    </mc:Choice>
    <mc:Fallback>
      <p:transition spd="slow" advTm="294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784" y="388013"/>
            <a:ext cx="17235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>
                <a:latin typeface="Nunito"/>
                <a:ea typeface="Nunito"/>
                <a:cs typeface="Nunito"/>
                <a:sym typeface="Nunito"/>
              </a:rPr>
              <a:t>Index:</a:t>
            </a:r>
            <a:endParaRPr lang="en-IN" sz="4400" dirty="0"/>
          </a:p>
        </p:txBody>
      </p:sp>
      <p:sp>
        <p:nvSpPr>
          <p:cNvPr id="3" name="Google Shape;93;p14"/>
          <p:cNvSpPr txBox="1">
            <a:spLocks/>
          </p:cNvSpPr>
          <p:nvPr/>
        </p:nvSpPr>
        <p:spPr>
          <a:xfrm>
            <a:off x="1389951" y="1257793"/>
            <a:ext cx="8222100" cy="4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Introduction and Related Work</a:t>
            </a:r>
            <a:endParaRPr lang="en-IN" sz="2400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Dataset</a:t>
            </a: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Pre-Processing</a:t>
            </a: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Feature Selection</a:t>
            </a:r>
            <a:endParaRPr lang="en-IN" sz="2400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Support Vector Machine</a:t>
            </a: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K – Nearest Neighbors</a:t>
            </a:r>
            <a:endParaRPr lang="en-IN" sz="2400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1D - Convoluted Neural Network</a:t>
            </a: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Multi Layer Perceptron</a:t>
            </a:r>
            <a:endParaRPr lang="en-IN" sz="2400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</a:p>
          <a:p>
            <a:pPr marL="43815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References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Mangalnathan Vijayagopal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A7A4120-0F1F-664F-A85E-00C8CE0FA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7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6"/>
    </mc:Choice>
    <mc:Fallback>
      <p:transition spd="slow" advTm="13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828" y="330847"/>
            <a:ext cx="251491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81828" y="1316331"/>
            <a:ext cx="106617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2400" dirty="0"/>
              <a:t>To detect and predict the type of arrhythmia based on Electrocardiogram (ECG) tool using machine learning models and algorithms.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Mangalnathan Vijayagopal</a:t>
            </a:r>
          </a:p>
        </p:txBody>
      </p:sp>
      <p:sp>
        <p:nvSpPr>
          <p:cNvPr id="5" name="Rectangle 4"/>
          <p:cNvSpPr/>
          <p:nvPr/>
        </p:nvSpPr>
        <p:spPr>
          <a:xfrm>
            <a:off x="281828" y="2672019"/>
            <a:ext cx="27079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828" y="3591811"/>
            <a:ext cx="119101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Automated Screening of Arrhythmia Using Wavelet Based Machine Learning Techniques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2000" dirty="0"/>
              <a:t>Machine Intelligent Diagnosis of ECG for Arrhythmia Classification Using DWT, ICA and SVM techniques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An integrated ECG feature extraction scheme using PCA and wavelet transform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2000" dirty="0"/>
              <a:t>Heart rate dynamics distinguish among atrial fibrillation, normal sinus rhythm and sinus rhythm with frequent ectopy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15A6573-6B4E-8645-BA76-B2E1DF4E5D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20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90"/>
    </mc:Choice>
    <mc:Fallback>
      <p:transition spd="slow" advTm="3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6623" y="330847"/>
            <a:ext cx="17511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6623" y="977178"/>
            <a:ext cx="4884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5"/>
              </a:rPr>
              <a:t>http://archive.ics.uci.edu/ml/datasets/Arrhythmia</a:t>
            </a:r>
            <a:endParaRPr lang="en-IN" dirty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86623" y="1418187"/>
            <a:ext cx="1133278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Arrhythmia Data Set – Referenced from UCI Machine Learning Repository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The data set contains 452 instances with 279 attributes</a:t>
            </a:r>
            <a:endParaRPr lang="en-IN"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The data set represents tabular form of ECG data of 452 patients along with patient information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Multivariate dataset with Categorical, Integer and Real Attributes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Class Label values range from 1 to 16 (Types of Arrhythmia)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A train-test split in ratio 70:30 into training and testing data containing 316 and 116 records respectively.</a:t>
            </a:r>
          </a:p>
          <a:p>
            <a:pPr>
              <a:buClr>
                <a:schemeClr val="accent1"/>
              </a:buClr>
            </a:pPr>
            <a:endParaRPr lang="en-IN" sz="2000" dirty="0"/>
          </a:p>
        </p:txBody>
      </p:sp>
      <p:sp>
        <p:nvSpPr>
          <p:cNvPr id="7" name="Google Shape;112;p17"/>
          <p:cNvSpPr/>
          <p:nvPr/>
        </p:nvSpPr>
        <p:spPr>
          <a:xfrm>
            <a:off x="1011179" y="4714477"/>
            <a:ext cx="1769100" cy="633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Nunito"/>
                <a:ea typeface="Nunito"/>
                <a:cs typeface="Nunito"/>
                <a:sym typeface="Nunito"/>
              </a:rPr>
              <a:t>Pre-processing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" name="Google Shape;113;p17"/>
          <p:cNvSpPr/>
          <p:nvPr/>
        </p:nvSpPr>
        <p:spPr>
          <a:xfrm>
            <a:off x="3380854" y="4714477"/>
            <a:ext cx="1368175" cy="633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Nunito"/>
                <a:ea typeface="Nunito"/>
                <a:cs typeface="Nunito"/>
                <a:sym typeface="Nunito"/>
              </a:rPr>
              <a:t>Feature Selection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" name="Google Shape;114;p17"/>
          <p:cNvSpPr/>
          <p:nvPr/>
        </p:nvSpPr>
        <p:spPr>
          <a:xfrm>
            <a:off x="5404529" y="4357327"/>
            <a:ext cx="2967000" cy="13482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Nunito"/>
                <a:ea typeface="Nunito"/>
                <a:cs typeface="Nunito"/>
                <a:sym typeface="Nunito"/>
              </a:rPr>
              <a:t>Apply Data Mining Models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" sz="1700" dirty="0">
                <a:latin typeface="Nunito"/>
                <a:ea typeface="Nunito"/>
                <a:cs typeface="Nunito"/>
                <a:sym typeface="Nunito"/>
              </a:rPr>
              <a:t>SVM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" sz="1700" dirty="0">
                <a:latin typeface="Nunito"/>
                <a:ea typeface="Nunito"/>
                <a:cs typeface="Nunito"/>
                <a:sym typeface="Nunito"/>
              </a:rPr>
              <a:t>KNN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" sz="1700" dirty="0">
                <a:latin typeface="Nunito"/>
                <a:ea typeface="Nunito"/>
                <a:cs typeface="Nunito"/>
                <a:sym typeface="Nunito"/>
              </a:rPr>
              <a:t>1D-CNN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Nunito"/>
              <a:buAutoNum type="arabicPeriod"/>
            </a:pPr>
            <a:r>
              <a:rPr lang="en" sz="1700" dirty="0">
                <a:latin typeface="Nunito"/>
                <a:ea typeface="Nunito"/>
                <a:cs typeface="Nunito"/>
                <a:sym typeface="Nunito"/>
              </a:rPr>
              <a:t>MLP</a:t>
            </a:r>
            <a:endParaRPr sz="1700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15;p17"/>
          <p:cNvSpPr/>
          <p:nvPr/>
        </p:nvSpPr>
        <p:spPr>
          <a:xfrm>
            <a:off x="9040429" y="4714477"/>
            <a:ext cx="1115400" cy="633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Results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6;p17"/>
          <p:cNvSpPr/>
          <p:nvPr/>
        </p:nvSpPr>
        <p:spPr>
          <a:xfrm>
            <a:off x="2803054" y="4939177"/>
            <a:ext cx="577800" cy="18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17;p17"/>
          <p:cNvSpPr/>
          <p:nvPr/>
        </p:nvSpPr>
        <p:spPr>
          <a:xfrm>
            <a:off x="8417079" y="4939177"/>
            <a:ext cx="577800" cy="18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18;p17"/>
          <p:cNvSpPr/>
          <p:nvPr/>
        </p:nvSpPr>
        <p:spPr>
          <a:xfrm>
            <a:off x="4787879" y="4939177"/>
            <a:ext cx="577800" cy="184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286623" y="3543385"/>
            <a:ext cx="260077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Flow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Mangalnathan Vijayagopal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CA636B2-EDE8-7D47-AE2C-1C6596BD34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6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33"/>
    </mc:Choice>
    <mc:Fallback>
      <p:transition spd="slow" advTm="32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763" y="366075"/>
            <a:ext cx="293631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763" y="1228437"/>
            <a:ext cx="76540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Remove Unwanted Columns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Replace Missing Values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Attribute Scaling – Normalize values to the range of 0 to 1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349763" y="2763890"/>
            <a:ext cx="34360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 Selection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763" y="3745346"/>
            <a:ext cx="69230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Principal Component Analysis</a:t>
            </a:r>
          </a:p>
          <a:p>
            <a:pPr>
              <a:buClr>
                <a:schemeClr val="accent1"/>
              </a:buClr>
            </a:pPr>
            <a:r>
              <a:rPr lang="en-US" sz="2400" dirty="0"/>
              <a:t>	Top 88 features were chosen based on PCA output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400" dirty="0"/>
              <a:t>Random Forest</a:t>
            </a:r>
          </a:p>
          <a:p>
            <a:pPr lvl="1">
              <a:buClr>
                <a:schemeClr val="accent1"/>
              </a:buClr>
            </a:pPr>
            <a:r>
              <a:rPr lang="en-US" sz="2400" dirty="0"/>
              <a:t>Top 99 features were chosen based on </a:t>
            </a:r>
          </a:p>
          <a:p>
            <a:pPr lvl="1">
              <a:buClr>
                <a:schemeClr val="accent1"/>
              </a:buClr>
            </a:pPr>
            <a:r>
              <a:rPr lang="en-US" sz="2400" dirty="0"/>
              <a:t>Random Forest output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812" y="2763890"/>
            <a:ext cx="4620322" cy="3362434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Mangalnathan Vijayagopal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A91CFC-271A-6D4E-860C-37897DAE0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4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94"/>
    </mc:Choice>
    <mc:Fallback>
      <p:transition spd="slow" advTm="7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8543" y="307018"/>
            <a:ext cx="49164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Support Vector Machines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543" y="1322170"/>
            <a:ext cx="9585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For SVM , we trained the model with different kernel functions: Linear, Polynomial, Gaussian RBF </a:t>
            </a:r>
          </a:p>
          <a:p>
            <a:pPr>
              <a:buClr>
                <a:schemeClr val="accent1"/>
              </a:buClr>
            </a:pPr>
            <a:r>
              <a:rPr lang="en-US" dirty="0"/>
              <a:t>      and Sigmoid kernel function.</a:t>
            </a:r>
            <a:endParaRPr lang="en-IN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dirty="0"/>
              <a:t>Linear Kernel function gave us the best performance of 73.53 %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42" y="2614322"/>
            <a:ext cx="4801455" cy="34909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837" y="2614322"/>
            <a:ext cx="4802908" cy="349197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Mangalnathan Vijayagopal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7717BBE-F39D-D848-B572-56A07B917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7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80"/>
    </mc:Choice>
    <mc:Fallback>
      <p:transition spd="slow" advTm="53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72619" y="417855"/>
            <a:ext cx="560127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K Fold K Nearest Neighbor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P21 - Nishcal Badarinath Kashyap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53A84BE-1476-354A-8090-E94ED7F42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42" y="357092"/>
            <a:ext cx="4822804" cy="2857501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B47B54CE-F795-9F46-99F5-198AA0B60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342" y="3214593"/>
            <a:ext cx="4635500" cy="3071908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E8B1F-3E93-7B44-956D-B285F57BF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2" y="1308036"/>
            <a:ext cx="5426354" cy="381311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2C93ADE-0C1F-8147-8EDF-735363BC1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5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64"/>
    </mc:Choice>
    <mc:Fallback>
      <p:transition spd="slow" advTm="64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530" y="289084"/>
            <a:ext cx="631564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 Layer Perceptron - Method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P21 - </a:t>
            </a:r>
            <a:r>
              <a:rPr lang="en-IN" dirty="0" err="1"/>
              <a:t>Pawandeep</a:t>
            </a:r>
            <a:r>
              <a:rPr lang="en-IN" dirty="0"/>
              <a:t> Singh </a:t>
            </a:r>
            <a:r>
              <a:rPr lang="en-IN" dirty="0" err="1"/>
              <a:t>Mendiratta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BF6AA-AD57-43DB-8BD7-3C73BB331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468" y="1730795"/>
            <a:ext cx="6586454" cy="3396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EDD6DD-C9AA-4D34-A731-9CB4858A0F5B}"/>
              </a:ext>
            </a:extLst>
          </p:cNvPr>
          <p:cNvSpPr txBox="1"/>
          <p:nvPr/>
        </p:nvSpPr>
        <p:spPr>
          <a:xfrm>
            <a:off x="695051" y="1278540"/>
            <a:ext cx="446346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Feed forward Neural network with 2 fully connected layers with ReLU activation. Predictions generated from Final Softmax layer.</a:t>
            </a:r>
          </a:p>
          <a:p>
            <a:pPr>
              <a:buClr>
                <a:schemeClr val="accent1"/>
              </a:buClr>
            </a:pPr>
            <a:endParaRPr lang="en-US"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IN" sz="2000" dirty="0"/>
              <a:t>Weighted Loss Function for compensating imbalanced class.</a:t>
            </a:r>
          </a:p>
          <a:p>
            <a:pPr>
              <a:buClr>
                <a:schemeClr val="accent1"/>
              </a:buClr>
            </a:pPr>
            <a:endParaRPr lang="en-IN" sz="2000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Hyper-parameters: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Optimizer – Adam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Learning Rate – 0.01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Batch size – 8 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Epoch - 30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Neurons per layer – [64, 128, 17]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138EDB-5AE5-0D4D-8D5F-5F3737814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72"/>
    </mc:Choice>
    <mc:Fallback>
      <p:transition spd="slow" advTm="68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5051" y="307018"/>
            <a:ext cx="64148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 Layer Perceptron - Result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P21 - </a:t>
            </a:r>
            <a:r>
              <a:rPr lang="en-IN" dirty="0" err="1"/>
              <a:t>Pawandeep</a:t>
            </a:r>
            <a:r>
              <a:rPr lang="en-IN" dirty="0"/>
              <a:t> Singh </a:t>
            </a:r>
            <a:r>
              <a:rPr lang="en-IN" dirty="0" err="1"/>
              <a:t>Mendiratta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4422E-26C6-4976-AF69-2A901E767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813" y="1761157"/>
            <a:ext cx="3267119" cy="4441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A6C03-A281-4498-BDD6-4521B6802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091" y="1761157"/>
            <a:ext cx="5348188" cy="4292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9E6A6C-AE9D-4052-BE03-B6BF6B05D0D9}"/>
              </a:ext>
            </a:extLst>
          </p:cNvPr>
          <p:cNvSpPr txBox="1"/>
          <p:nvPr/>
        </p:nvSpPr>
        <p:spPr>
          <a:xfrm>
            <a:off x="695051" y="1278540"/>
            <a:ext cx="10484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 Test Accuracy for model is 66.91%, while the validation accuracy is 68.63%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2F9770-6900-3B4C-AAE8-1DE4702D3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2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01"/>
    </mc:Choice>
    <mc:Fallback>
      <p:transition spd="slow" advTm="35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642</TotalTime>
  <Words>937</Words>
  <Application>Microsoft Macintosh PowerPoint</Application>
  <PresentationFormat>Widescreen</PresentationFormat>
  <Paragraphs>133</Paragraphs>
  <Slides>14</Slides>
  <Notes>14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Nunito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Mangalnathan Vijayagopal</dc:creator>
  <cp:lastModifiedBy>Nischal Badarinath Kashyap</cp:lastModifiedBy>
  <cp:revision>82</cp:revision>
  <dcterms:created xsi:type="dcterms:W3CDTF">2020-04-24T01:31:45Z</dcterms:created>
  <dcterms:modified xsi:type="dcterms:W3CDTF">2020-04-24T21:44:05Z</dcterms:modified>
</cp:coreProperties>
</file>